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Use this to introduce CSS Grid.
Key points:
- Industry-standard layout system
- Essential for modern web development
- Covers beginner to intermediate concepts
Time: 1 minute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Focus on '2D' - this is what makes Grid special.
Common question: 'How is this different from Flexbox?'
Answer: Grid = 2D (rows AND columns), Flexbox = 1D
Emphasize browser support.
Time: 3-4 minutes
Activity: Ask what layouts they've struggled with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Motivation slide - get students excited!
Mention Grid is in job descriptions for frontend, web design, and full-stack roles.
Time: 2-3 minutes
Optional: Show a job listing mentioning CSS Grid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Show the transformation - old vs new.
If time permits, show actual code comparison.
Time: 3-5 minutes
Optional: Show complex layout, ask how to build with floats vs Grid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First code example - go slow!
Walk through:
1. display: grid - turns on Grid
2. grid-template-columns - defines columns
3. 1fr = 1 fraction (equal parts)
4. gap - space between
Common mistake: Forgetting display: grid
Time: 5-7 minutes
Demo: Build this live in CodePen!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Show examples of each pattern.
Key: You can mix units!
px = fixed, fr = flexible, % = percentage
Question: 'When do I use which?'
Answer: Fixed for sidebars, flexible for content
Time: 5-6 minutes
Activity: Write grid-template-columns for blog layout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Adding row control!
Rows work same as columns, just vertical.
Common mistake: Confusing rows/columns
Tip: columns = vertical lines, rows = horizontal
Time: 4-5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Gap is MUCH easier than margin!
Old way: margin-right, :nth-child, negative margins
New way: gap: 20px; Done!
Syntax: gap: [rows] [columns]
Time: 3-4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Show real examples of each pattern.
Two-Column: Most common on web
Holy Grail: Classic 5-section layout
Card Grid: Great for products/photos
Time: 5-6 minutes
Activity: Identify which pattern on popular websites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This is MAGIC for students!
auto-fit: Creates as many columns as fit
minmax(200px, 1fr): Min 200px, max 1fr
No media queries needed!
Time: 5-7 minutes
Demo: Resize browser to show responsiveness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Named areas = visual representation in code!
You can literally SEE the layout.
Then use: grid-area: header; on elements
Time: 4-5 minutes
Note: This is an advanced feature, okay if confusing at first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Most common question: Grid vs Flexbox?
Key: Grid = 2D, Flexbox = 1D
They're not competitors - use both!
Grid for overall page, Flexbox for navbar/cards
Time: 4-5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Auto-placement = Grid decides where items go
Usually you don't need to manually place items.
grid-auto-flow: dense - fills in gaps
Useful for masonry-style layouts
Time: 4-5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Show real examples of these if possible.
Grid shines for: Photo galleries, dashboards, magazines
Time: 3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Plug for Gridlock Holmes!
Have students explore the tool after class.
Great for visual learners.
Time: 2-3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For Educators:
Progression: Simple → Complex
Visuals help immensely
Hands-on is essential
Don't lecture for hours - let them code!
Time: 2 minutes (or skip if short on time)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Watch for these mistakes in student code:
#1: Forgetting display: grid
#2: Commas in grid-template-columns
Prevent by showing examples of each mistake.
Time: 3-4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DEMO THIS LIVE!
Show grid overlay in Chrome DevTools.
Students love seeing the grid lines.
Essential debugging skill.
Time: 4-5 minutes
Activity: Have students inspect a grid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Assign based on skill level.
Beginner: Focus on basic grid-template-columns
Intermediate: Add responsiveness
Advanced: Complex named areas
Time: 1-2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Quiz/Assessment ideas:
1. Code challenge: Build a 3-column grid
2. Debug broken grid code
3. Explain when to use Grid vs Flexbox
Look for understanding, not memorization.
Time: 1-2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Open a few websites and inspect.
Show that Grid is industry-standard.
Motivates students - this is real-world!
Time: 3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NOTES:
Closing slide.
Direct students to gridlock-holmes.com for practice.
Take questions!
Time: 2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4B5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914400"/>
            <a:ext cx="3200400" cy="2011680"/>
          </a:xfrm>
          <a:prstGeom prst="roundRect">
            <a:avLst/>
          </a:prstGeom>
          <a:solidFill>
            <a:srgbClr val="A8C9B8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548640"/>
            <a:ext cx="1645920" cy="1645920"/>
          </a:xfrm>
          <a:prstGeom prst="rect">
            <a:avLst/>
          </a:prstGeom>
          <a:solidFill>
            <a:srgbClr val="50808E">
              <a:alpha val="6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315200" y="36576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5" name="Shape 3"/>
          <p:cNvSpPr/>
          <p:nvPr/>
        </p:nvSpPr>
        <p:spPr>
          <a:xfrm>
            <a:off x="7635240" y="36576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6" name="Shape 4"/>
          <p:cNvSpPr/>
          <p:nvPr/>
        </p:nvSpPr>
        <p:spPr>
          <a:xfrm>
            <a:off x="7955280" y="36576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0" y="68580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8" name="Shape 6"/>
          <p:cNvSpPr/>
          <p:nvPr/>
        </p:nvSpPr>
        <p:spPr>
          <a:xfrm>
            <a:off x="7635240" y="68580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9" name="Shape 7"/>
          <p:cNvSpPr/>
          <p:nvPr/>
        </p:nvSpPr>
        <p:spPr>
          <a:xfrm>
            <a:off x="7955280" y="68580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0" y="100584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11" name="Shape 9"/>
          <p:cNvSpPr/>
          <p:nvPr/>
        </p:nvSpPr>
        <p:spPr>
          <a:xfrm>
            <a:off x="7635240" y="100584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12" name="Shape 10"/>
          <p:cNvSpPr/>
          <p:nvPr/>
        </p:nvSpPr>
        <p:spPr>
          <a:xfrm>
            <a:off x="7955280" y="1005840"/>
            <a:ext cx="228600" cy="228600"/>
          </a:xfrm>
          <a:prstGeom prst="rect">
            <a:avLst/>
          </a:prstGeom>
          <a:solidFill>
            <a:srgbClr val="A8C9B8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5603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CSS Grid Explained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Beginner's Guide for Educators &amp; Students</a:t>
            </a:r>
            <a:endParaRPr lang="en-US" sz="2800" dirty="0"/>
          </a:p>
        </p:txBody>
      </p:sp>
      <p:pic>
        <p:nvPicPr>
          <p:cNvPr id="15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0" y="530352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CSS Grid?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powerful 2D layout system for web pages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both rows AND columns simultaneously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complex layouts simple and maintainable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in all modern browsers (96%+ coverage)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 for responsive design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Learn CSS Grid?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>
                <a:solidFill>
                  <a:srgbClr val="1F2937"/>
                </a:solidFill>
              </a:rPr>
              <a:t>Industry standard for modern web layouts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</a:rPr>
              <a:t>Dramatically reduces code complexity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</a:rPr>
              <a:t>Essential skill for web developers in 2026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</a:rPr>
              <a:t>Replaces outdated float and positioning hacks
</a:t>
            </a:r>
            <a:endParaRPr lang="en-US" sz="2400" dirty="0"/>
          </a:p>
          <a:p>
            <a:r>
              <a:rPr lang="en-US" sz="2400" dirty="0">
                <a:solidFill>
                  <a:srgbClr val="1F2937"/>
                </a:solidFill>
              </a:rPr>
              <a:t>Creates professional, responsive websites faster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CSS Grid vs After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BEFORE: Floats, positioning, frameworks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14400" y="2286000"/>
            <a:ext cx="32004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B0000"/>
                </a:solidFill>
              </a:rPr>
              <a:t>100+ lines of CSS for complex layouts
</a:t>
            </a:r>
            <a:pPr indent="0" marL="0">
              <a:buNone/>
            </a:pPr>
            <a:r>
              <a:rPr lang="en-US" sz="2000" dirty="0">
                <a:solidFill>
                  <a:srgbClr val="8B0000"/>
                </a:solidFill>
              </a:rPr>
              <a:t>Brittle, hard to maintain
</a:t>
            </a:r>
            <a:pPr indent="0" marL="0">
              <a:buNone/>
            </a:pPr>
            <a:r>
              <a:rPr lang="en-US" sz="2000" dirty="0">
                <a:solidFill>
                  <a:srgbClr val="8B0000"/>
                </a:solidFill>
              </a:rPr>
              <a:t>Requires extensive HTML nesting
</a:t>
            </a:r>
            <a:pPr indent="0" marL="0">
              <a:buNone/>
            </a:pPr>
            <a:r>
              <a:rPr lang="en-US" sz="2000" dirty="0">
                <a:solidFill>
                  <a:srgbClr val="8B0000"/>
                </a:solidFill>
              </a:rPr>
              <a:t>Difficult responsive design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754880" y="16459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AFTER: CSS Grid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4937760" y="2286000"/>
            <a:ext cx="32004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6400"/>
                </a:solidFill>
              </a:rPr>
              <a:t>10-20 lines of clean CSS
</a:t>
            </a:r>
            <a:pPr indent="0" marL="0">
              <a:buNone/>
            </a:pPr>
            <a:r>
              <a:rPr lang="en-US" sz="2000" dirty="0">
                <a:solidFill>
                  <a:srgbClr val="006400"/>
                </a:solidFill>
              </a:rPr>
              <a:t>Semantic HTML structure
</a:t>
            </a:r>
            <a:pPr indent="0" marL="0">
              <a:buNone/>
            </a:pPr>
            <a:r>
              <a:rPr lang="en-US" sz="2000" dirty="0">
                <a:solidFill>
                  <a:srgbClr val="006400"/>
                </a:solidFill>
              </a:rPr>
              <a:t>Easy to modify and maintain
</a:t>
            </a:r>
            <a:pPr indent="0" marL="0">
              <a:buNone/>
            </a:pPr>
            <a:r>
              <a:rPr lang="en-US" sz="2000" dirty="0">
                <a:solidFill>
                  <a:srgbClr val="006400"/>
                </a:solidFill>
              </a:rPr>
              <a:t>Built-in responsive capabilities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First Grid (3 Columns)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1645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69A297"/>
                </a:solidFill>
              </a:rPr>
              <a:t>'fr' = fraction unit (flexible sizing)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914400" y="2286000"/>
            <a:ext cx="7315200" cy="274320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7" name="Text 4"/>
          <p:cNvSpPr/>
          <p:nvPr/>
        </p:nvSpPr>
        <p:spPr>
          <a:xfrm>
            <a:off x="1097280" y="2468880"/>
            <a:ext cx="69494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.container {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display: grid;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grid-template-columns: 1fr 1fr 1fr;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 20px;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/* Creates 3 equal columns */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Grid Columns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</a:rPr>
              <a:t>1fr 1fr 1fr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3 equal columns
</a:t>
            </a:r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</a:rPr>
              <a:t>200px 1fr 1fr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fixed + 2 flexible columns
</a:t>
            </a:r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</a:rPr>
              <a:t>repeat(3, 1fr)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shorthand
</a:t>
            </a:r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</a:rPr>
              <a:t>auto-fit / auto-fill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responsive columns
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Mix units: </a:t>
            </a:r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</a:rPr>
              <a:t>200px 1fr 300px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Controlling Rows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14400" y="1828800"/>
            <a:ext cx="7315200" cy="292608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6" name="Text 3"/>
          <p:cNvSpPr/>
          <p:nvPr/>
        </p:nvSpPr>
        <p:spPr>
          <a:xfrm>
            <a:off x="1097280" y="2011680"/>
            <a:ext cx="69494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.container {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display: grid;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grid-template-columns: 1fr 1fr;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grid-template-rows: 100px 200px auto;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 15px;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/* 3 rows: fixed, larger, auto-height */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Gap: Spacing Between Items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gap: 20px;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space between all items
</a:t>
            </a:r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gap: 20px 40px;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vertical, horizontal
</a:t>
            </a:r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row-gap: 20px;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rows only
</a:t>
            </a:r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column-gap: 40px;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 = columns only
</a:t>
            </a:r>
            <a:pPr indent="0" marL="0">
              <a:buNone/>
            </a:pPr>
            <a:r>
              <a:rPr lang="en-US" sz="2200" b="1" dirty="0">
                <a:solidFill>
                  <a:srgbClr val="69A297"/>
                </a:solidFill>
              </a:rPr>
              <a:t>Much simpler than margins!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Layout Patterns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Real-World Grid Patterns: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73152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1. Two-Column Layout</a:t>
            </a:r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</a:rPr>
              <a:t> (Sidebar + Content)
</a:t>
            </a:r>
            <a:pPr indent="0" marL="0">
              <a:buNone/>
            </a:pPr>
            <a:r>
              <a:rPr lang="en-US" sz="1800" dirty="0">
                <a:solidFill>
                  <a:srgbClr val="555555"/>
                </a:solidFill>
              </a:rPr>
              <a:t>   Perfect for: Blogs, documentation, admin panels
</a:t>
            </a:r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2. Holy Grail Layout</a:t>
            </a:r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</a:rPr>
              <a:t> (Header, Sidebar, Main, Aside, Footer)
</a:t>
            </a:r>
            <a:pPr indent="0" marL="0">
              <a:buNone/>
            </a:pPr>
            <a:r>
              <a:rPr lang="en-US" sz="1800" dirty="0">
                <a:solidFill>
                  <a:srgbClr val="555555"/>
                </a:solidFill>
              </a:rPr>
              <a:t>   Perfect for: Complex web applications
</a:t>
            </a:r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3. Card Grid</a:t>
            </a:r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</a:rPr>
              <a:t> (Responsive auto-fit)
</a:t>
            </a:r>
            <a:pPr indent="0" marL="0">
              <a:buNone/>
            </a:pPr>
            <a:r>
              <a:rPr lang="en-US" sz="1800" dirty="0">
                <a:solidFill>
                  <a:srgbClr val="555555"/>
                </a:solidFill>
              </a:rPr>
              <a:t>   Perfect for: Product listings, image galleries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Responsive Grid (No Media Queries!)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14400" y="1828800"/>
            <a:ext cx="7315200" cy="25603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6" name="Text 3"/>
          <p:cNvSpPr/>
          <p:nvPr/>
        </p:nvSpPr>
        <p:spPr>
          <a:xfrm>
            <a:off x="1097280" y="2011680"/>
            <a:ext cx="69494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.gallery {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display: grid;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grid-template-columns: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repeat(auto-fit, minmax(200px, 1fr));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 20px;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14400" y="4754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69A297"/>
                </a:solidFill>
              </a:rPr>
              <a:t>Automatically adjusts columns based on screen size!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Grid Areas (Dashboard)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14400" y="1645920"/>
            <a:ext cx="7315200" cy="347472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6" name="Text 3"/>
          <p:cNvSpPr/>
          <p:nvPr/>
        </p:nvSpPr>
        <p:spPr>
          <a:xfrm>
            <a:off x="1097280" y="1828800"/>
            <a:ext cx="694944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.dashboard {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display: grid;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grid-template-areas: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'header header header'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'sidebar main aside'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'footer footer footer';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 10px;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14400" y="5486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69A297"/>
                </a:solidFill>
              </a:rPr>
              <a:t>Readable, maintainable layouts!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Use Grid vs Flexbox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5544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9A297"/>
                </a:solidFill>
              </a:rPr>
              <a:t>Use Grid when: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31520" y="2103120"/>
            <a:ext cx="36576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You need 2D layouts (rows AND columns)
</a:t>
            </a:r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Complex page layouts
</a:t>
            </a:r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You want named grid areas
</a:t>
            </a:r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Overlapping elements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754880" y="15544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9A297"/>
                </a:solidFill>
              </a:rPr>
              <a:t>Use Flexbox when: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754880" y="2103120"/>
            <a:ext cx="36576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You need 1D layouts (row OR column)
</a:t>
            </a:r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Simple component layouts
</a:t>
            </a:r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Content-based sizing
</a:t>
            </a:r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Centering items easily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914400" y="4754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69A297"/>
                </a:solidFill>
              </a:rPr>
              <a:t>Often used together! Grid for page, Flexbox for components.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Auto-Placement Algorithm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How Grid Places Items Automatically: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914400" y="2194560"/>
            <a:ext cx="731520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</a:rPr>
              <a:t>1. Explicitly positioned items placed first
</a:t>
            </a:r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</a:rPr>
              <a:t>2. Remaining items flow left to right, top to bottom
</a:t>
            </a:r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</a:rPr>
              <a:t>3. Follows </a:t>
            </a:r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grid-auto-flow</a:t>
            </a:r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</a:rPr>
              <a:t> direction
</a:t>
            </a:r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</a:rPr>
              <a:t>4. Creates implicit tracks as needed
</a:t>
            </a:r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</a:rPr>
              <a:t>Tip: Use </a:t>
            </a:r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grid-auto-flow: dense</a:t>
            </a:r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</a:rPr>
              <a:t> to fill gaps!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 Use Cases for CSS Grid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Magazine-style layouts with varying sizes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Responsive product grids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Photo galleries and portfolios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Dashboards with multiple panels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Form layouts with aligned fields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Complete page layouts (header, main, footer)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Learning Tools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18288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9A297"/>
                </a:solidFill>
              </a:rPr>
              <a:t>Gridlock Holmes (gridlock-holmes.com)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371600" y="2560320"/>
            <a:ext cx="64008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Interactive generator &amp; tutorials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Visual grid builder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Copy/paste code instantly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Practice exercises included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Step-by-step tutorials
</a:t>
            </a:r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Perfect for classroom use!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Tips for Teaching CSS Grid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Font typeface="+mj-lt"/>
              <a:buAutoNum type="arabicPeriod" startAt="1"/>
            </a:pPr>
            <a:r>
              <a:rPr lang="en-US" sz="2200" dirty="0">
                <a:solidFill>
                  <a:srgbClr val="1F2937"/>
                </a:solidFill>
              </a:rPr>
              <a:t>1. Start with simple 2-3 column grids
</a:t>
            </a:r>
            <a:endParaRPr lang="en-US" sz="2200" dirty="0"/>
          </a:p>
          <a:p>
            <a:pPr marL="342900" indent="-342900">
              <a:buSzPct val="100000"/>
              <a:buFont typeface="+mj-lt"/>
              <a:buAutoNum type="arabicPeriod" startAt="1"/>
            </a:pPr>
            <a:r>
              <a:rPr lang="en-US" sz="2200" dirty="0">
                <a:solidFill>
                  <a:srgbClr val="1F2937"/>
                </a:solidFill>
              </a:rPr>
              <a:t>2. Use visual tools (like Gridlock Holmes)
</a:t>
            </a:r>
            <a:endParaRPr lang="en-US" sz="2200" dirty="0"/>
          </a:p>
          <a:p>
            <a:pPr marL="342900" indent="-342900">
              <a:buSzPct val="100000"/>
              <a:buFont typeface="+mj-lt"/>
              <a:buAutoNum type="arabicPeriod" startAt="1"/>
            </a:pPr>
            <a:r>
              <a:rPr lang="en-US" sz="2200" dirty="0">
                <a:solidFill>
                  <a:srgbClr val="1F2937"/>
                </a:solidFill>
              </a:rPr>
              <a:t>3. Show real-world examples (portfolios, galleries)
</a:t>
            </a:r>
            <a:endParaRPr lang="en-US" sz="2200" dirty="0"/>
          </a:p>
          <a:p>
            <a:pPr marL="342900" indent="-342900">
              <a:buSzPct val="100000"/>
              <a:buFont typeface="+mj-lt"/>
              <a:buAutoNum type="arabicPeriod" startAt="1"/>
            </a:pPr>
            <a:r>
              <a:rPr lang="en-US" sz="2200" dirty="0">
                <a:solidFill>
                  <a:srgbClr val="1F2937"/>
                </a:solidFill>
              </a:rPr>
              <a:t>4. Practice with hands-on projects
</a:t>
            </a:r>
            <a:endParaRPr lang="en-US" sz="2200" dirty="0"/>
          </a:p>
          <a:p>
            <a:pPr marL="342900" indent="-342900">
              <a:buSzPct val="100000"/>
              <a:buFont typeface="+mj-lt"/>
              <a:buAutoNum type="arabicPeriod" startAt="1"/>
            </a:pPr>
            <a:r>
              <a:rPr lang="en-US" sz="2200" dirty="0">
                <a:solidFill>
                  <a:srgbClr val="1F2937"/>
                </a:solidFill>
              </a:rPr>
              <a:t>5. Emphasize browser DevTools inspection
</a:t>
            </a:r>
            <a:endParaRPr lang="en-US" sz="2200" dirty="0"/>
          </a:p>
          <a:p>
            <a:pPr marL="342900" indent="-342900">
              <a:buSzPct val="100000"/>
              <a:buFont typeface="+mj-lt"/>
              <a:buAutoNum type="arabicPeriod" startAt="1"/>
            </a:pPr>
            <a:r>
              <a:rPr lang="en-US" sz="2200" dirty="0">
                <a:solidFill>
                  <a:srgbClr val="1F2937"/>
                </a:solidFill>
              </a:rPr>
              <a:t>6. Compare before/after code examples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to Avoid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Forgetting display: grid; on container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Using commas instead of spaces (200px,1fr)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Not understanding parent-child relationship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Mixing up grid-template-columns vs rows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Over-complicating layouts (keep it simple!)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Not testing responsive behavior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Browser DevTools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Chrome/Firefox have Grid Inspector tools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Shows grid lines and areas visually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Essential for debugging layouts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Helps students understand what's happening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Right-click → Inspect → Grid overlay
</a:t>
            </a:r>
            <a:pPr indent="0" marL="0">
              <a:buNone/>
            </a:pPr>
            <a:r>
              <a:rPr lang="en-US" sz="2100" i="1" dirty="0">
                <a:solidFill>
                  <a:srgbClr val="69A297"/>
                </a:solidFill>
              </a:rPr>
              <a:t>Grid inspector highlights all grid lines!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Exercise Ideas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16459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9A297"/>
                </a:solidFill>
              </a:rPr>
              <a:t>BEGINNER: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097280" y="2194560"/>
            <a:ext cx="30175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3-column photo gallery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Simple blog layout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(header, main, sidebar)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914400" y="39319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9A297"/>
                </a:solidFill>
              </a:rPr>
              <a:t>INTERMEDIATE: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97280" y="4480560"/>
            <a:ext cx="30175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Responsive card grid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Dashboard with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multiple sections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029200" y="16459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9A297"/>
                </a:solidFill>
              </a:rPr>
              <a:t>ADVANCED: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212080" y="2194560"/>
            <a:ext cx="30175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Magazine-style layout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with varying sizes</a:t>
            </a:r>
            <a:endParaRPr lang="en-US" sz="1900" dirty="0"/>
          </a:p>
          <a:p>
            <a:pPr indent="0" marL="0">
              <a:buNone/>
            </a:pP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Complex multi-section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</a:rPr>
              <a:t>landing page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Assess Student Understanding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645920"/>
            <a:ext cx="768096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Can they explain grid vs flexbox?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Can they create a 3-column layout from scratch?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Do they understand fr units?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Can they use gap for spacing?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Can they make layouts responsive?
</a:t>
            </a:r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Can they debug using DevTools?</a:t>
            </a:r>
            <a:endParaRPr lang="en-US"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69A29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Students Real Examples</a:t>
            </a:r>
            <a:endParaRPr lang="en-US" sz="4400" dirty="0"/>
          </a:p>
        </p:txBody>
      </p:sp>
      <p:pic>
        <p:nvPicPr>
          <p:cNvPr id="4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6126480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</a:rPr>
              <a:t>Major websites using CSS Grid: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31520" y="2194560"/>
            <a:ext cx="768096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News sites (NY Times, BBC)
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Social media platforms
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E-commerce sites (product grids)
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Portfolio websites
</a:t>
            </a:r>
            <a:pPr indent="0" marL="0">
              <a:buNone/>
            </a:pPr>
            <a:r>
              <a:rPr lang="en-US" sz="2400" dirty="0">
                <a:solidFill>
                  <a:srgbClr val="1F2937"/>
                </a:solidFill>
              </a:rPr>
              <a:t>Web applications
</a:t>
            </a:r>
            <a:pPr indent="0" marL="0">
              <a:buNone/>
            </a:pPr>
            <a:r>
              <a:rPr lang="en-US" sz="2200" b="1" dirty="0">
                <a:solidFill>
                  <a:srgbClr val="69A297"/>
                </a:solidFill>
              </a:rPr>
              <a:t>CSS Grid is EVERYWHERE in modern web design!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84B5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097280"/>
            <a:ext cx="2743200" cy="1828800"/>
          </a:xfrm>
          <a:prstGeom prst="roundRect">
            <a:avLst/>
          </a:prstGeom>
          <a:solidFill>
            <a:srgbClr val="A8C9B8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640080"/>
            <a:ext cx="2011680" cy="2011680"/>
          </a:xfrm>
          <a:prstGeom prst="rect">
            <a:avLst/>
          </a:prstGeom>
          <a:solidFill>
            <a:srgbClr val="50808E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 CSS Grid Today!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45720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FFFFFF"/>
                </a:solidFill>
              </a:rPr>
              <a:t>Free Interactive Tool at: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gridlock-holmes.com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4754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</a:rPr>
              <a:t>Perfect for students &amp; educators!</a:t>
            </a:r>
            <a:endParaRPr lang="en-US" sz="2400" dirty="0"/>
          </a:p>
        </p:txBody>
      </p:sp>
      <p:pic>
        <p:nvPicPr>
          <p:cNvPr id="8" name="Image 0" descr="/tmp/gridlock-log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0" y="5303520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CSS Grid for Educators</dc:title>
  <dc:subject>PptxGenJS Presentation</dc:subject>
  <dc:creator>Gridlock Holmes</dc:creator>
  <cp:lastModifiedBy>Gridlock Holmes</cp:lastModifiedBy>
  <cp:revision>1</cp:revision>
  <dcterms:created xsi:type="dcterms:W3CDTF">2026-04-02T15:09:58Z</dcterms:created>
  <dcterms:modified xsi:type="dcterms:W3CDTF">2026-04-02T15:09:58Z</dcterms:modified>
</cp:coreProperties>
</file>